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80" r:id="rId3"/>
    <p:sldId id="281" r:id="rId4"/>
    <p:sldId id="901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96" r:id="rId38"/>
    <p:sldId id="857" r:id="rId39"/>
    <p:sldId id="897" r:id="rId40"/>
    <p:sldId id="867" r:id="rId41"/>
    <p:sldId id="892" r:id="rId42"/>
    <p:sldId id="899" r:id="rId43"/>
    <p:sldId id="900" r:id="rId44"/>
    <p:sldId id="305" r:id="rId45"/>
    <p:sldId id="902" r:id="rId46"/>
    <p:sldId id="903" r:id="rId47"/>
    <p:sldId id="306" r:id="rId48"/>
    <p:sldId id="307" r:id="rId49"/>
    <p:sldId id="326" r:id="rId50"/>
    <p:sldId id="327" r:id="rId51"/>
    <p:sldId id="328" r:id="rId5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709"/>
  </p:normalViewPr>
  <p:slideViewPr>
    <p:cSldViewPr snapToGrid="0" snapToObjects="1">
      <p:cViewPr varScale="1">
        <p:scale>
          <a:sx n="126" d="100"/>
          <a:sy n="126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311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507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94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78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0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430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66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Methods.</a:t>
            </a:r>
          </a:p>
          <a:p>
            <a:pPr algn="ctr"/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Ridge Regression.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706F05FA-1E9F-784A-941A-B903C22DF2C1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learning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algorithms are usually implemented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such that the coordinates of the embedded points are not needed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Specifying the scalar product between pairs of points is enough!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The scalar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product is replaced with any pairwise similarity function, also termed kernel function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regression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problem of finding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best interpolates a training set: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error of the linear function on a particular training sample is: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loss on all training data points is: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Loss written vectorially: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optimal value for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Loss is convex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optimal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get the normal equation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compute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if the inverse exists: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5825771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Ridge Regression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inverse does not exist, the problem is “ill-conditioned” and it needs regularization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optimization criterion becomes: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the optimal solution will be given by: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evolution of learning methods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950s: the introduction of the perceptron (Rosenblatt, 1957)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1980s: the back-propagation algorithm for training multi-layer perceptron becomes widely popular (Hinton, 1986)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1990s: the introduction of kernel methods (Cortes, 1995)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Ridge Regression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optimal solution: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 Ridge Regression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Dual Ridge Regression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called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Gram matrix: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Dual Ridge Regression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the dual form, the information from the training samples is given only by the inner product between pairs of training points: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predictive function is given by: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31435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5C7544-A5AC-3748-A6EB-2CEA32829298}"/>
              </a:ext>
            </a:extLst>
          </p:cNvPr>
          <p:cNvSpPr/>
          <p:nvPr/>
        </p:nvSpPr>
        <p:spPr>
          <a:xfrm>
            <a:off x="1678328" y="3543010"/>
            <a:ext cx="486137" cy="566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267315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39" y="1906200"/>
            <a:ext cx="9233745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now apply the “kernel trick”, replacing the scalar product with another kernel function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8255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dual weights are computed as follows: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predictive function becomes: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Regularization parameter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training data (one sample per line)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training labels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Training the method: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Predicting the training labels: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 (</a:t>
            </a:r>
            <a:r>
              <a:rPr lang="en-US" sz="4400" spc="-1" dirty="0">
                <a:uFill>
                  <a:solidFill>
                    <a:srgbClr val="FFFFFF"/>
                  </a:solidFill>
                </a:uFill>
              </a:rPr>
              <a:t>Python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test data (one sample per line)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test labels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Predicting the test labels: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Perceptron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DA4A73AB-3FD5-6642-BD4E-B5824F3818E1}"/>
              </a:ext>
            </a:extLst>
          </p:cNvPr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93D74-7029-C541-91C8-E2B671A3EE5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/>
              <p:nvPr/>
            </p:nvSpPr>
            <p:spPr>
              <a:xfrm>
                <a:off x="960536" y="212974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129742"/>
                <a:ext cx="351628" cy="400110"/>
              </a:xfrm>
              <a:prstGeom prst="rect">
                <a:avLst/>
              </a:prstGeom>
              <a:blipFill>
                <a:blip r:embed="rId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/>
              <p:nvPr/>
            </p:nvSpPr>
            <p:spPr>
              <a:xfrm>
                <a:off x="960536" y="287257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872572"/>
                <a:ext cx="351628" cy="400110"/>
              </a:xfrm>
              <a:prstGeom prst="rect">
                <a:avLst/>
              </a:prstGeom>
              <a:blipFill>
                <a:blip r:embed="rId4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/>
              <p:nvPr/>
            </p:nvSpPr>
            <p:spPr>
              <a:xfrm>
                <a:off x="960536" y="360264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3602642"/>
                <a:ext cx="351628" cy="400110"/>
              </a:xfrm>
              <a:prstGeom prst="rect">
                <a:avLst/>
              </a:prstGeom>
              <a:blipFill>
                <a:blip r:embed="rId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/>
              <p:nvPr/>
            </p:nvSpPr>
            <p:spPr>
              <a:xfrm>
                <a:off x="960536" y="473802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4738022"/>
                <a:ext cx="351628" cy="400110"/>
              </a:xfrm>
              <a:prstGeom prst="rect">
                <a:avLst/>
              </a:prstGeom>
              <a:blipFill>
                <a:blip r:embed="rId6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/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/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blipFill>
                <a:blip r:embed="rId8"/>
                <a:stretch>
                  <a:fillRect r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/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/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blipFill>
                <a:blip r:embed="rId10"/>
                <a:stretch>
                  <a:fillRect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/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EA831E1-E80F-9F47-89C4-E0826A591CE3}"/>
              </a:ext>
            </a:extLst>
          </p:cNvPr>
          <p:cNvSpPr/>
          <p:nvPr/>
        </p:nvSpPr>
        <p:spPr>
          <a:xfrm>
            <a:off x="4738255" y="5032397"/>
            <a:ext cx="665018" cy="54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/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/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Kernel Function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Definition: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kernel is a function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which there is a mapping from X to a Hilbert space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uch that for any                     we have: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Theorem: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function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if and only if k is symmetric and finitely positive semi-definite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464773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026425" y="4041250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4685973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of kernels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563480"/>
            <a:ext cx="9071640" cy="5385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explicitly providing the embedding map: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Examples of kernels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kernel from the previous example: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kernel also corresponds to this map: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27912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Polynomial Kernel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 real positive constant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a natural number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constant c controls the amount of influence of polynomials of various degrees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707315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Gaussian (RBF) Kernel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69451" y="1692720"/>
            <a:ext cx="97394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                          and                           from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8452754" cy="4423291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404363" y="1670705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084755" y="1643705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890383" y="158677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ADDAE34-3EFA-2B49-9E54-B27B6162A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91" y="4759244"/>
            <a:ext cx="4332488" cy="242732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Intersection Kernel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69450" y="1692720"/>
            <a:ext cx="9722734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                          and                           from      :   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392792" y="1670705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107905" y="1643705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890381" y="158677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kernel functions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Hellinger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PQ kernel </a:t>
            </a: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</a:t>
            </a:r>
            <a:r>
              <a:rPr lang="en-US" sz="32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 &amp; Popescu, PRL15]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4510800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5293440"/>
            <a:ext cx="8596440" cy="68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kernel functions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Hellinger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PQ kernel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D113CF-A9AB-1649-8478-07E575A8A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97" y="2842560"/>
            <a:ext cx="4854703" cy="44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45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095018"/>
            <a:ext cx="9165131" cy="4710896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dirty="0"/>
              <a:t>String kernels measure the similarity of strings, by counting the number of contiguous subsequences (n-grams) of characters that two strings have in common</a:t>
            </a:r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dirty="0"/>
              <a:t>Text documents can be interpreted as strings</a:t>
            </a:r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dirty="0"/>
              <a:t>Advantages: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dirty="0"/>
              <a:t> We do not have to tokenize the text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dirty="0"/>
              <a:t> Language independence (can be applied to any language, only re-training is necessary)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32775" y="310831"/>
            <a:ext cx="9218065" cy="800338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4400" dirty="0"/>
              <a:t>String kernels</a:t>
            </a:r>
            <a:endParaRPr lang="en" sz="4400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4507" y="222368"/>
            <a:ext cx="9071610" cy="910661"/>
          </a:xfrm>
        </p:spPr>
        <p:txBody>
          <a:bodyPr lIns="100796" tIns="50398" rIns="100796" bIns="50398" anchor="b">
            <a:normAutofit/>
          </a:bodyPr>
          <a:lstStyle/>
          <a:p>
            <a:pPr algn="ctr" eaLnBrk="1" hangingPunct="1"/>
            <a:r>
              <a:rPr lang="en-US" dirty="0"/>
              <a:t>String kernels</a:t>
            </a:r>
          </a:p>
        </p:txBody>
      </p:sp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8919" y="1612731"/>
            <a:ext cx="9592388" cy="5564061"/>
          </a:xfrm>
        </p:spPr>
        <p:txBody>
          <a:bodyPr lIns="100796" tIns="50398" rIns="100796" bIns="50398">
            <a:normAutofit/>
          </a:bodyPr>
          <a:lstStyle/>
          <a:p>
            <a:pPr marL="0" indent="0">
              <a:spcAft>
                <a:spcPts val="661"/>
              </a:spcAft>
            </a:pPr>
            <a:r>
              <a:rPr lang="en-US" dirty="0"/>
              <a:t> Example: 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/>
              <a:t>Given </a:t>
            </a:r>
            <a:r>
              <a:rPr lang="en-US" dirty="0">
                <a:solidFill>
                  <a:srgbClr val="FF0000"/>
                </a:solidFill>
              </a:rPr>
              <a:t>s = “pineapple pi”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t = “apple pie” </a:t>
            </a:r>
            <a:r>
              <a:rPr lang="en-US" dirty="0"/>
              <a:t>over an alphabet </a:t>
            </a:r>
            <a:r>
              <a:rPr lang="el-GR" dirty="0"/>
              <a:t>Σ, </a:t>
            </a:r>
            <a:r>
              <a:rPr lang="en-US" dirty="0"/>
              <a:t>and the n-gram length </a:t>
            </a:r>
            <a:r>
              <a:rPr lang="en-US" dirty="0">
                <a:solidFill>
                  <a:srgbClr val="00B050"/>
                </a:solidFill>
              </a:rPr>
              <a:t>p = 2</a:t>
            </a:r>
            <a:r>
              <a:rPr lang="en-US" dirty="0"/>
              <a:t>,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/>
              <a:t>the hash maps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 contain &lt;key&gt;:&lt;value&gt; pairs of the type &lt;2-gram&gt;:&lt;number of occurrences&gt; in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:</a:t>
            </a:r>
          </a:p>
          <a:p>
            <a:pPr marL="0" indent="0">
              <a:spcAft>
                <a:spcPts val="661"/>
              </a:spcAft>
              <a:buNone/>
            </a:pPr>
            <a:endParaRPr lang="en-US" dirty="0"/>
          </a:p>
          <a:p>
            <a:pPr marL="0" indent="0">
              <a:spcAft>
                <a:spcPts val="661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</p:spTree>
    <p:extLst>
      <p:ext uri="{BB962C8B-B14F-4D97-AF65-F5344CB8AC3E}">
        <p14:creationId xmlns:p14="http://schemas.microsoft.com/office/powerpoint/2010/main" val="265124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separating hyperplane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901877" y="3321934"/>
            <a:ext cx="0" cy="61382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194612" y="5697041"/>
            <a:ext cx="87967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194612" y="3460830"/>
            <a:ext cx="170726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862057" y="3970486"/>
            <a:ext cx="0" cy="17408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blipFill>
                <a:blip r:embed="rId3"/>
                <a:stretch>
                  <a:fillRect l="-179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116956" y="39972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blipFill>
                <a:blip r:embed="rId8"/>
                <a:stretch>
                  <a:fillRect r="-689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1314333" y="2164466"/>
            <a:ext cx="16756" cy="17712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1346247" y="2177820"/>
            <a:ext cx="1836790" cy="22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33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lnSpcReduction="10000"/>
              </a:bodyPr>
              <a:lstStyle/>
              <a:p>
                <a:pPr>
                  <a:spcAft>
                    <a:spcPts val="661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presence bits string kernel is defined as follows: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Example (continued)</a:t>
                </a:r>
                <a:r>
                  <a:rPr lang="en-US" sz="2646" dirty="0"/>
                  <a:t>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385" t="-2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Presence bits string kernel</a:t>
            </a:r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342663"/>
            <a:ext cx="9218066" cy="568120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They obtain state-of-the-art results in various NLP tasks: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Useful for building a compact representation when:</a:t>
            </a:r>
          </a:p>
          <a:p>
            <a:r>
              <a:rPr lang="en-US" sz="2400" dirty="0"/>
              <a:t>n</a:t>
            </a:r>
            <a:r>
              <a:rPr lang="en-US" sz="2400"/>
              <a:t>umber </a:t>
            </a:r>
            <a:r>
              <a:rPr lang="en-US" sz="2400" dirty="0"/>
              <a:t>of samples &lt;&lt; number of features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E.g., in TOEFL11 dataset, the number of unique n-grams (n={5,6,7,8,9}) is: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the number of training samples: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Why kernel methods?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/>
              <a:t>They generalize better than words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/>
              <a:t>Examples of native language transfer patterns on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Why kernel methods?</a:t>
            </a:r>
          </a:p>
        </p:txBody>
      </p:sp>
    </p:spTree>
    <p:extLst>
      <p:ext uri="{BB962C8B-B14F-4D97-AF65-F5344CB8AC3E}">
        <p14:creationId xmlns:p14="http://schemas.microsoft.com/office/powerpoint/2010/main" val="35855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French→English</a:t>
            </a:r>
            <a:r>
              <a:rPr lang="en" sz="3968" dirty="0"/>
              <a:t> transfer patterns</a:t>
            </a:r>
          </a:p>
        </p:txBody>
      </p:sp>
    </p:spTree>
    <p:extLst>
      <p:ext uri="{BB962C8B-B14F-4D97-AF65-F5344CB8AC3E}">
        <p14:creationId xmlns:p14="http://schemas.microsoft.com/office/powerpoint/2010/main" val="14319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kernels based on combinations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two kernels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i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i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real positive constant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function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real values and a symmetric and positive semi-definite matrix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following functions are also kernels: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2591372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normalization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primal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dual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on the kernel matrix: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normalization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data (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one sample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per row)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L2 norm i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primal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norm in dual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&amp;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465840" y="3439932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72" y="3779837"/>
            <a:ext cx="3118500" cy="234511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1: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Solution 1: Neural Networks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decision border is non-linear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2: Kernel Methods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759352"/>
            <a:ext cx="9071640" cy="49028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are based on two steps: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Embed data in a higher-dimensional Hilbert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Search for linear relations in the embedding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can be performed implicitly, by specifying the scalar product among data samples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Steps 1 and 2 can be comprised in one step!</a:t>
            </a: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the data with an embedding map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Non-linear relations from the original space become linear in the embedding space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27594</TotalTime>
  <Words>1732</Words>
  <Application>Microsoft Macintosh PowerPoint</Application>
  <PresentationFormat>Custom</PresentationFormat>
  <Paragraphs>388</Paragraphs>
  <Slides>51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583</cp:revision>
  <dcterms:created xsi:type="dcterms:W3CDTF">2016-10-12T16:27:10Z</dcterms:created>
  <dcterms:modified xsi:type="dcterms:W3CDTF">2023-11-02T14:36:17Z</dcterms:modified>
  <dc:language>en-US</dc:language>
</cp:coreProperties>
</file>